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1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.xml.rels" ContentType="application/vnd.openxmlformats-package.relationships+xml"/>
  <Override PartName="/ppt/slideLayouts/slideLayout1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9.png" ContentType="image/png"/>
  <Override PartName="/ppt/media/image10.png" ContentType="image/png"/>
  <Override PartName="/ppt/media/image13.png" ContentType="image/png"/>
  <Override PartName="/ppt/media/image21.png" ContentType="image/png"/>
  <Override PartName="/ppt/media/image8.png" ContentType="image/png"/>
  <Override PartName="/ppt/media/image12.png" ContentType="image/png"/>
  <Override PartName="/ppt/media/image20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5.png" ContentType="image/png"/>
  <Override PartName="/ppt/media/image19.png" ContentType="image/png"/>
  <Override PartName="/ppt/media/image1.png" ContentType="image/png"/>
  <Override PartName="/ppt/media/image18.png" ContentType="image/png"/>
  <Override PartName="/ppt/media/image17.png" ContentType="image/png"/>
  <Override PartName="/ppt/media/image24.png" ContentType="image/png"/>
  <Override PartName="/ppt/media/image16.png" ContentType="image/png"/>
  <Override PartName="/ppt/media/image15.png" ContentType="image/png"/>
  <Override PartName="/ppt/media/image22.png" ContentType="image/png"/>
  <Override PartName="/ppt/media/media23.mp4" ContentType="video/mp4"/>
  <Override PartName="/ppt/media/image14.png" ContentType="image/png"/>
  <Override PartName="/ppt/media/image2.png" ContentType="image/png"/>
  <Override PartName="/ppt/media/image3.png" ContentType="image/png"/>
  <Override PartName="/ppt/media/image4.png" ContentType="image/png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5.xml.rels" ContentType="application/vnd.openxmlformats-package.relationships+xml"/>
  <Override PartName="/ppt/slides/_rels/slide16.xml.rels" ContentType="application/vnd.openxmlformats-package.relationships+xml"/>
  <Override PartName="/ppt/slides/_rels/slide4.xml.rels" ContentType="application/vnd.openxmlformats-package.relationships+xml"/>
  <Override PartName="/ppt/slides/_rels/slide15.xml.rels" ContentType="application/vnd.openxmlformats-package.relationships+xml"/>
  <Override PartName="/ppt/slides/_rels/slide3.xml.rels" ContentType="application/vnd.openxmlformats-package.relationships+xml"/>
  <Override PartName="/ppt/slides/_rels/slide14.xml.rels" ContentType="application/vnd.openxmlformats-package.relationships+xml"/>
  <Override PartName="/ppt/slides/_rels/slide2.xml.rels" ContentType="application/vnd.openxmlformats-package.relationships+xml"/>
  <Override PartName="/ppt/slides/_rels/slide13.xml.rels" ContentType="application/vnd.openxmlformats-package.relationships+xml"/>
  <Override PartName="/ppt/slides/_rels/slide1.xml.rels" ContentType="application/vnd.openxmlformats-package.relationships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6;p1"/>
          <p:cNvSpPr/>
          <p:nvPr/>
        </p:nvSpPr>
        <p:spPr>
          <a:xfrm>
            <a:off x="0" y="0"/>
            <a:ext cx="12190680" cy="6856560"/>
          </a:xfrm>
          <a:prstGeom prst="rect">
            <a:avLst/>
          </a:prstGeom>
          <a:solidFill>
            <a:srgbClr val="144e9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" name="Google Shape;7;p1" descr=""/>
          <p:cNvPicPr/>
          <p:nvPr/>
        </p:nvPicPr>
        <p:blipFill>
          <a:blip r:embed="rId2"/>
          <a:stretch/>
        </p:blipFill>
        <p:spPr>
          <a:xfrm>
            <a:off x="7777440" y="49320"/>
            <a:ext cx="4217760" cy="6761880"/>
          </a:xfrm>
          <a:prstGeom prst="rect">
            <a:avLst/>
          </a:prstGeom>
          <a:ln w="0">
            <a:noFill/>
          </a:ln>
        </p:spPr>
      </p:pic>
      <p:pic>
        <p:nvPicPr>
          <p:cNvPr id="2" name="Google Shape;8;p1" descr=""/>
          <p:cNvPicPr/>
          <p:nvPr/>
        </p:nvPicPr>
        <p:blipFill>
          <a:blip r:embed="rId3"/>
          <a:stretch/>
        </p:blipFill>
        <p:spPr>
          <a:xfrm>
            <a:off x="696600" y="616680"/>
            <a:ext cx="3358080" cy="8539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ck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for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60;p14"/>
          <p:cNvSpPr/>
          <p:nvPr/>
        </p:nvSpPr>
        <p:spPr>
          <a:xfrm>
            <a:off x="0" y="0"/>
            <a:ext cx="12190680" cy="855360"/>
          </a:xfrm>
          <a:prstGeom prst="rect">
            <a:avLst/>
          </a:prstGeom>
          <a:solidFill>
            <a:srgbClr val="144e9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2" name="Google Shape;61;p14"/>
          <p:cNvSpPr/>
          <p:nvPr/>
        </p:nvSpPr>
        <p:spPr>
          <a:xfrm>
            <a:off x="0" y="6532560"/>
            <a:ext cx="12190680" cy="332280"/>
          </a:xfrm>
          <a:prstGeom prst="rect">
            <a:avLst/>
          </a:prstGeom>
          <a:solidFill>
            <a:srgbClr val="144e9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3" name="Google Shape;62;p14" descr=""/>
          <p:cNvPicPr/>
          <p:nvPr/>
        </p:nvPicPr>
        <p:blipFill>
          <a:blip r:embed="rId2"/>
          <a:stretch/>
        </p:blipFill>
        <p:spPr>
          <a:xfrm>
            <a:off x="201240" y="153360"/>
            <a:ext cx="2159640" cy="54864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video" Target="../media/media23.mp4"/><Relationship Id="rId2" Type="http://schemas.microsoft.com/office/2007/relationships/media" Target="../media/media23.mp4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117;p27"/>
          <p:cNvSpPr/>
          <p:nvPr/>
        </p:nvSpPr>
        <p:spPr>
          <a:xfrm>
            <a:off x="748080" y="2612520"/>
            <a:ext cx="10951200" cy="152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 fontScale="8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4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Особенности объектно-реляционного отображения в веб-приложении на основе Flask и Python</a:t>
            </a:r>
            <a:br>
              <a:rPr sz="1800"/>
            </a:br>
            <a:r>
              <a:rPr b="1" lang="en-US" sz="26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Курсовая работа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Google Shape;118;p27"/>
          <p:cNvSpPr/>
          <p:nvPr/>
        </p:nvSpPr>
        <p:spPr>
          <a:xfrm>
            <a:off x="696600" y="5220000"/>
            <a:ext cx="9142560" cy="105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Выполнил: Кражевский Алексей Игоревич, 3к13гр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Руководитель: Старший преподаватель, Зенько Татьяна Алексеевна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89;p36"/>
          <p:cNvSpPr/>
          <p:nvPr/>
        </p:nvSpPr>
        <p:spPr>
          <a:xfrm>
            <a:off x="3340440" y="195840"/>
            <a:ext cx="8667360" cy="46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r">
              <a:lnSpc>
                <a:spcPct val="90000"/>
              </a:lnSpc>
              <a:tabLst>
                <a:tab algn="l" pos="0"/>
              </a:tabLst>
            </a:pPr>
            <a:r>
              <a:rPr b="0" lang="en-US" sz="2070" spc="-1" strike="noStrike">
                <a:solidFill>
                  <a:schemeClr val="lt1"/>
                </a:solidFill>
                <a:latin typeface="Times New Roman"/>
                <a:ea typeface="Times New Roman"/>
              </a:rPr>
              <a:t>Разработанное приложение</a:t>
            </a:r>
            <a:endParaRPr b="0" lang="en-US" sz="20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9" name="Google Shape;190;p36" descr=""/>
          <p:cNvPicPr/>
          <p:nvPr/>
        </p:nvPicPr>
        <p:blipFill>
          <a:blip r:embed="rId1"/>
          <a:stretch/>
        </p:blipFill>
        <p:spPr>
          <a:xfrm>
            <a:off x="245880" y="2057400"/>
            <a:ext cx="5733360" cy="2742480"/>
          </a:xfrm>
          <a:prstGeom prst="rect">
            <a:avLst/>
          </a:prstGeom>
          <a:ln w="0">
            <a:noFill/>
          </a:ln>
        </p:spPr>
      </p:pic>
      <p:pic>
        <p:nvPicPr>
          <p:cNvPr id="120" name="Google Shape;191;p36" descr=""/>
          <p:cNvPicPr/>
          <p:nvPr/>
        </p:nvPicPr>
        <p:blipFill>
          <a:blip r:embed="rId2"/>
          <a:stretch/>
        </p:blipFill>
        <p:spPr>
          <a:xfrm>
            <a:off x="6274440" y="2224080"/>
            <a:ext cx="5733360" cy="2409120"/>
          </a:xfrm>
          <a:prstGeom prst="rect">
            <a:avLst/>
          </a:prstGeom>
          <a:ln w="0">
            <a:noFill/>
          </a:ln>
        </p:spPr>
      </p:pic>
      <p:sp>
        <p:nvSpPr>
          <p:cNvPr id="121" name="Google Shape;192;p36"/>
          <p:cNvSpPr/>
          <p:nvPr/>
        </p:nvSpPr>
        <p:spPr>
          <a:xfrm>
            <a:off x="8665560" y="4924800"/>
            <a:ext cx="95076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Рисунок 7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Google Shape;193;p36"/>
          <p:cNvSpPr/>
          <p:nvPr/>
        </p:nvSpPr>
        <p:spPr>
          <a:xfrm>
            <a:off x="2637000" y="4924800"/>
            <a:ext cx="95076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Рисунок 6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98;p37"/>
          <p:cNvSpPr/>
          <p:nvPr/>
        </p:nvSpPr>
        <p:spPr>
          <a:xfrm>
            <a:off x="3340440" y="195840"/>
            <a:ext cx="8667360" cy="46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r">
              <a:lnSpc>
                <a:spcPct val="90000"/>
              </a:lnSpc>
              <a:tabLst>
                <a:tab algn="l" pos="0"/>
              </a:tabLst>
            </a:pPr>
            <a:r>
              <a:rPr b="0" lang="en-US" sz="2070" spc="-1" strike="noStrike">
                <a:solidFill>
                  <a:schemeClr val="lt1"/>
                </a:solidFill>
                <a:latin typeface="Times New Roman"/>
                <a:ea typeface="Times New Roman"/>
              </a:rPr>
              <a:t>Разработанное приложение</a:t>
            </a:r>
            <a:endParaRPr b="0" lang="en-US" sz="2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Google Shape;199;p37"/>
          <p:cNvSpPr/>
          <p:nvPr/>
        </p:nvSpPr>
        <p:spPr>
          <a:xfrm>
            <a:off x="6361200" y="5321160"/>
            <a:ext cx="95076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Рисунок 9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Google Shape;200;p37"/>
          <p:cNvSpPr/>
          <p:nvPr/>
        </p:nvSpPr>
        <p:spPr>
          <a:xfrm>
            <a:off x="2015280" y="5321160"/>
            <a:ext cx="95076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Рисунок 8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6" name="Google Shape;201;p37" descr=""/>
          <p:cNvPicPr/>
          <p:nvPr/>
        </p:nvPicPr>
        <p:blipFill>
          <a:blip r:embed="rId1"/>
          <a:stretch/>
        </p:blipFill>
        <p:spPr>
          <a:xfrm>
            <a:off x="413640" y="1965600"/>
            <a:ext cx="4154400" cy="2926080"/>
          </a:xfrm>
          <a:prstGeom prst="rect">
            <a:avLst/>
          </a:prstGeom>
          <a:ln w="0">
            <a:noFill/>
          </a:ln>
        </p:spPr>
      </p:pic>
      <p:pic>
        <p:nvPicPr>
          <p:cNvPr id="127" name="Google Shape;202;p37" descr=""/>
          <p:cNvPicPr/>
          <p:nvPr/>
        </p:nvPicPr>
        <p:blipFill>
          <a:blip r:embed="rId2"/>
          <a:stretch/>
        </p:blipFill>
        <p:spPr>
          <a:xfrm>
            <a:off x="4888800" y="2405160"/>
            <a:ext cx="3894840" cy="2047320"/>
          </a:xfrm>
          <a:prstGeom prst="rect">
            <a:avLst/>
          </a:prstGeom>
          <a:ln w="0">
            <a:noFill/>
          </a:ln>
        </p:spPr>
      </p:pic>
      <p:pic>
        <p:nvPicPr>
          <p:cNvPr id="128" name="Google Shape;203;p37" descr=""/>
          <p:cNvPicPr/>
          <p:nvPr/>
        </p:nvPicPr>
        <p:blipFill>
          <a:blip r:embed="rId3"/>
          <a:stretch/>
        </p:blipFill>
        <p:spPr>
          <a:xfrm>
            <a:off x="9263520" y="1719360"/>
            <a:ext cx="2323440" cy="3418920"/>
          </a:xfrm>
          <a:prstGeom prst="rect">
            <a:avLst/>
          </a:prstGeom>
          <a:ln w="0">
            <a:noFill/>
          </a:ln>
        </p:spPr>
      </p:pic>
      <p:sp>
        <p:nvSpPr>
          <p:cNvPr id="129" name="Google Shape;204;p37"/>
          <p:cNvSpPr/>
          <p:nvPr/>
        </p:nvSpPr>
        <p:spPr>
          <a:xfrm>
            <a:off x="9950040" y="5321160"/>
            <a:ext cx="10501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Рисунок 10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209;p38"/>
          <p:cNvSpPr/>
          <p:nvPr/>
        </p:nvSpPr>
        <p:spPr>
          <a:xfrm>
            <a:off x="3340440" y="195840"/>
            <a:ext cx="8667360" cy="46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r">
              <a:lnSpc>
                <a:spcPct val="90000"/>
              </a:lnSpc>
              <a:tabLst>
                <a:tab algn="l" pos="0"/>
              </a:tabLst>
            </a:pPr>
            <a:r>
              <a:rPr b="0" lang="en-US" sz="2070" spc="-1" strike="noStrike">
                <a:solidFill>
                  <a:schemeClr val="lt1"/>
                </a:solidFill>
                <a:latin typeface="Times New Roman"/>
                <a:ea typeface="Times New Roman"/>
              </a:rPr>
              <a:t>Разработанное приложение</a:t>
            </a:r>
            <a:endParaRPr b="0" lang="en-US" sz="2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Google Shape;210;p38"/>
          <p:cNvSpPr/>
          <p:nvPr/>
        </p:nvSpPr>
        <p:spPr>
          <a:xfrm>
            <a:off x="8341200" y="5508000"/>
            <a:ext cx="11188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Рисунок 12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Google Shape;211;p38"/>
          <p:cNvSpPr/>
          <p:nvPr/>
        </p:nvSpPr>
        <p:spPr>
          <a:xfrm>
            <a:off x="2444400" y="5508000"/>
            <a:ext cx="11188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Рисунок 11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3" name="Google Shape;212;p38" descr=""/>
          <p:cNvPicPr/>
          <p:nvPr/>
        </p:nvPicPr>
        <p:blipFill>
          <a:blip r:embed="rId1"/>
          <a:stretch/>
        </p:blipFill>
        <p:spPr>
          <a:xfrm>
            <a:off x="6033960" y="1728720"/>
            <a:ext cx="5733360" cy="3399840"/>
          </a:xfrm>
          <a:prstGeom prst="rect">
            <a:avLst/>
          </a:prstGeom>
          <a:ln w="0">
            <a:noFill/>
          </a:ln>
        </p:spPr>
      </p:pic>
      <p:pic>
        <p:nvPicPr>
          <p:cNvPr id="134" name="Google Shape;213;p38" descr=""/>
          <p:cNvPicPr/>
          <p:nvPr/>
        </p:nvPicPr>
        <p:blipFill>
          <a:blip r:embed="rId2"/>
          <a:stretch/>
        </p:blipFill>
        <p:spPr>
          <a:xfrm>
            <a:off x="139680" y="2199600"/>
            <a:ext cx="5728320" cy="2670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224;p40"/>
          <p:cNvSpPr/>
          <p:nvPr/>
        </p:nvSpPr>
        <p:spPr>
          <a:xfrm>
            <a:off x="3277440" y="42480"/>
            <a:ext cx="87562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90000"/>
              </a:lnSpc>
              <a:tabLst>
                <a:tab algn="l" pos="0"/>
              </a:tabLst>
            </a:pPr>
            <a:r>
              <a:rPr b="0" lang="en-US" sz="207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Демонстрация работы приложения</a:t>
            </a:r>
            <a:endParaRPr b="0" lang="en-US" sz="20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6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41480" y="813240"/>
            <a:ext cx="10159560" cy="5714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218;p39"/>
          <p:cNvSpPr/>
          <p:nvPr/>
        </p:nvSpPr>
        <p:spPr>
          <a:xfrm>
            <a:off x="3277440" y="42480"/>
            <a:ext cx="87562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90000"/>
              </a:lnSpc>
              <a:tabLst>
                <a:tab algn="l" pos="0"/>
              </a:tabLst>
            </a:pPr>
            <a:r>
              <a:rPr b="0" lang="en-US" sz="207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Заключение</a:t>
            </a:r>
            <a:endParaRPr b="0" lang="en-US" sz="2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Google Shape;219;p39"/>
          <p:cNvSpPr/>
          <p:nvPr/>
        </p:nvSpPr>
        <p:spPr>
          <a:xfrm>
            <a:off x="649800" y="1250280"/>
            <a:ext cx="10891080" cy="435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457200" indent="-399600" algn="just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Изучены технологии разработки и реализации веб-приложений на языке Python.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  <a:p>
            <a:pPr marL="457200" indent="-399600" algn="just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Изучены особенности использования ORM на языке Python на основе SQLAlchemy Core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  <a:p>
            <a:pPr marL="457200" indent="-399600" algn="just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Разработан список требований для разрабатываемого приложения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  <a:p>
            <a:pPr marL="457200" indent="-399600" algn="just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Разработаны диаграммы UML: вариантов использования и деятельности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  <a:p>
            <a:pPr marL="457200" indent="-399600" algn="just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Разработана схема и архитектура базы данных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  <a:p>
            <a:pPr marL="457200" indent="-399600" algn="just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Реализован прототип приложения с базовым функционалом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230;p41"/>
          <p:cNvSpPr/>
          <p:nvPr/>
        </p:nvSpPr>
        <p:spPr>
          <a:xfrm>
            <a:off x="3277440" y="42480"/>
            <a:ext cx="87562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90000"/>
              </a:lnSpc>
              <a:tabLst>
                <a:tab algn="l" pos="0"/>
              </a:tabLst>
            </a:pPr>
            <a:r>
              <a:rPr b="0" lang="en-US" sz="207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Заключение</a:t>
            </a:r>
            <a:endParaRPr b="0" lang="en-US" sz="2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Google Shape;231;p41"/>
          <p:cNvSpPr/>
          <p:nvPr/>
        </p:nvSpPr>
        <p:spPr>
          <a:xfrm>
            <a:off x="649800" y="1494360"/>
            <a:ext cx="10891080" cy="38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50000"/>
              </a:lnSpc>
              <a:tabLst>
                <a:tab algn="l" pos="0"/>
              </a:tabLst>
            </a:pPr>
            <a:r>
              <a:rPr b="0" lang="en-US" sz="2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В курсовой работе было добавлено: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  <a:p>
            <a:pPr marL="457200" indent="-399600" algn="just">
              <a:lnSpc>
                <a:spcPct val="150000"/>
              </a:lnSpc>
              <a:spcBef>
                <a:spcPts val="799"/>
              </a:spcBef>
              <a:buClr>
                <a:srgbClr val="000000"/>
              </a:buClr>
              <a:buFont typeface="Times New Roman"/>
              <a:buChar char="●"/>
              <a:tabLst>
                <a:tab algn="l" pos="0"/>
              </a:tabLst>
            </a:pPr>
            <a:r>
              <a:rPr b="0" lang="en-US" sz="2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Полный функционал веб-приложения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  <a:p>
            <a:pPr marL="457200" indent="-399600" algn="just">
              <a:lnSpc>
                <a:spcPct val="150000"/>
              </a:lnSpc>
              <a:buClr>
                <a:srgbClr val="000000"/>
              </a:buClr>
              <a:buFont typeface="Times New Roman"/>
              <a:buChar char="●"/>
              <a:tabLst>
                <a:tab algn="l" pos="0"/>
              </a:tabLst>
            </a:pPr>
            <a:r>
              <a:rPr b="0" lang="en-US" sz="2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Все страницы на сайте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  <a:p>
            <a:pPr marL="457200" indent="-399600" algn="just">
              <a:lnSpc>
                <a:spcPct val="150000"/>
              </a:lnSpc>
              <a:buClr>
                <a:srgbClr val="000000"/>
              </a:buClr>
              <a:buFont typeface="Times New Roman"/>
              <a:buChar char="●"/>
              <a:tabLst>
                <a:tab algn="l" pos="0"/>
              </a:tabLst>
            </a:pPr>
            <a:r>
              <a:rPr b="0" lang="en-US" sz="2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Использование MariaDB вместо SQLite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  <a:p>
            <a:pPr marL="457200" indent="-399600" algn="just">
              <a:lnSpc>
                <a:spcPct val="150000"/>
              </a:lnSpc>
              <a:buClr>
                <a:srgbClr val="000000"/>
              </a:buClr>
              <a:buFont typeface="Times New Roman"/>
              <a:buChar char="●"/>
              <a:tabLst>
                <a:tab algn="l" pos="0"/>
              </a:tabLst>
            </a:pPr>
            <a:r>
              <a:rPr b="0" lang="en-US" sz="2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Использование своей реализации ORM на основе SQLAlchemy Core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  <a:p>
            <a:pPr marL="457200" indent="-399600" algn="just">
              <a:lnSpc>
                <a:spcPct val="150000"/>
              </a:lnSpc>
              <a:buClr>
                <a:srgbClr val="000000"/>
              </a:buClr>
              <a:buFont typeface="Times New Roman"/>
              <a:buChar char="●"/>
              <a:tabLst>
                <a:tab algn="l" pos="0"/>
              </a:tabLst>
            </a:pPr>
            <a:r>
              <a:rPr b="0" lang="en-US" sz="2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Поддержка асинхронной работы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236;p42"/>
          <p:cNvSpPr/>
          <p:nvPr/>
        </p:nvSpPr>
        <p:spPr>
          <a:xfrm>
            <a:off x="649800" y="3114360"/>
            <a:ext cx="10891080" cy="62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0" lang="en-US" sz="3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СПАСИБО ЗА ВНИМАНИЕ!</a:t>
            </a:r>
            <a:endParaRPr b="0" lang="en-US" sz="3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241;p43"/>
          <p:cNvSpPr/>
          <p:nvPr/>
        </p:nvSpPr>
        <p:spPr>
          <a:xfrm>
            <a:off x="720000" y="2520000"/>
            <a:ext cx="10951200" cy="179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4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Особенности объектно-реляционного отображения в веб-приложении на основе Flask и Python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Google Shape;242;p43"/>
          <p:cNvSpPr/>
          <p:nvPr/>
        </p:nvSpPr>
        <p:spPr>
          <a:xfrm>
            <a:off x="696600" y="5220000"/>
            <a:ext cx="9142560" cy="105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Курсовой проект, Кражевский Алексей Игоревич, 3к13гр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Руководитель: Старший преподаватель, Зенько Татьяна Алексеевна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123;p28"/>
          <p:cNvSpPr/>
          <p:nvPr/>
        </p:nvSpPr>
        <p:spPr>
          <a:xfrm>
            <a:off x="3277440" y="42480"/>
            <a:ext cx="87562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90000"/>
              </a:lnSpc>
              <a:tabLst>
                <a:tab algn="l" pos="0"/>
              </a:tabLst>
            </a:pPr>
            <a:r>
              <a:rPr b="0" lang="en-US" sz="207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Перечень вопросов, разработанных в ходе работы, </a:t>
            </a:r>
            <a:br>
              <a:rPr sz="1800"/>
            </a:br>
            <a:r>
              <a:rPr b="0" lang="en-US" sz="207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краткое содержание работы </a:t>
            </a:r>
            <a:endParaRPr b="0" lang="en-US" sz="2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Google Shape;124;p28"/>
          <p:cNvSpPr/>
          <p:nvPr/>
        </p:nvSpPr>
        <p:spPr>
          <a:xfrm>
            <a:off x="650160" y="2641680"/>
            <a:ext cx="10891080" cy="157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457200" indent="-399600" algn="just">
              <a:lnSpc>
                <a:spcPct val="90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Использованные для написания приложения технологии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  <a:p>
            <a:pPr marL="457200" indent="-399600" algn="just">
              <a:lnSpc>
                <a:spcPct val="90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Реализация надстройки над SQLAlchemy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  <a:p>
            <a:pPr marL="457200" indent="-399600" algn="just">
              <a:lnSpc>
                <a:spcPct val="90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Функционал приложения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  <a:p>
            <a:pPr marL="457200" indent="-399600" algn="just">
              <a:lnSpc>
                <a:spcPct val="90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Демонстрация работы приложения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129;p29"/>
          <p:cNvSpPr/>
          <p:nvPr/>
        </p:nvSpPr>
        <p:spPr>
          <a:xfrm>
            <a:off x="3277440" y="42480"/>
            <a:ext cx="87562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90000"/>
              </a:lnSpc>
              <a:tabLst>
                <a:tab algn="l" pos="0"/>
              </a:tabLst>
            </a:pPr>
            <a:r>
              <a:rPr b="0" lang="en-US" sz="207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Цели работы</a:t>
            </a:r>
            <a:endParaRPr b="0" lang="en-US" sz="2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Google Shape;130;p29"/>
          <p:cNvSpPr/>
          <p:nvPr/>
        </p:nvSpPr>
        <p:spPr>
          <a:xfrm>
            <a:off x="650160" y="2047320"/>
            <a:ext cx="10891080" cy="276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457200" indent="-399600">
              <a:lnSpc>
                <a:spcPct val="90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Разработка веб-приложения “Блог-энциклопедия еды” на языке Python с использованием фреймворков Flask, SQLAlchemy Core, и другие;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  <a:p>
            <a:pPr marL="457200" indent="-399600">
              <a:lnSpc>
                <a:spcPct val="90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Изучение особенностей работы ORM на примере фреймворка SQLAlchemy Core;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  <a:p>
            <a:pPr marL="457200" indent="-399600">
              <a:lnSpc>
                <a:spcPct val="90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Реализация надстройки над SQLAlchemy Core для более удобной работы и исследования ORM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135;p30"/>
          <p:cNvSpPr/>
          <p:nvPr/>
        </p:nvSpPr>
        <p:spPr>
          <a:xfrm>
            <a:off x="3277440" y="42480"/>
            <a:ext cx="87562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90000"/>
              </a:lnSpc>
              <a:tabLst>
                <a:tab algn="l" pos="0"/>
              </a:tabLst>
            </a:pPr>
            <a:r>
              <a:rPr b="0" lang="en-US" sz="207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Использованные для реализации веб-приложения технологии</a:t>
            </a:r>
            <a:endParaRPr b="0" lang="en-US" sz="2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Google Shape;136;p30"/>
          <p:cNvSpPr/>
          <p:nvPr/>
        </p:nvSpPr>
        <p:spPr>
          <a:xfrm>
            <a:off x="650160" y="1843560"/>
            <a:ext cx="10891080" cy="317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457200" indent="-399600">
              <a:lnSpc>
                <a:spcPct val="90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Фреймворк для разработки веб-приложений Flask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  <a:p>
            <a:pPr marL="457200" indent="-399600">
              <a:lnSpc>
                <a:spcPct val="90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Работа с базой данных (ORM): SQLAlchemy Core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  <a:p>
            <a:pPr marL="457200" indent="-399600">
              <a:lnSpc>
                <a:spcPct val="90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Пакеты, входящие во Flask: Flask-login, Flask-cache и др.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  <a:p>
            <a:pPr marL="457200" indent="-399600">
              <a:lnSpc>
                <a:spcPct val="90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Хранение данных в базе данных MariaDB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  <a:p>
            <a:pPr marL="457200" indent="-399600">
              <a:lnSpc>
                <a:spcPct val="90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Использование дополнительных библиотек: pycountry, werkzeug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  <a:p>
            <a:pPr marL="457200" indent="-399600">
              <a:lnSpc>
                <a:spcPct val="90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Для асинхронной работы с БД и Flask: asyncio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  <a:p>
            <a:pPr marL="457200" indent="-399600">
              <a:lnSpc>
                <a:spcPct val="90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Создание front-end: библиотеки bootstrap, использование jinja2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  <a:p>
            <a:pPr marL="457200" indent="-399600">
              <a:lnSpc>
                <a:spcPct val="90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Хранение изображений используя Dropbox API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141;p31"/>
          <p:cNvSpPr/>
          <p:nvPr/>
        </p:nvSpPr>
        <p:spPr>
          <a:xfrm>
            <a:off x="3277440" y="42480"/>
            <a:ext cx="87562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90000"/>
              </a:lnSpc>
              <a:tabLst>
                <a:tab algn="l" pos="0"/>
              </a:tabLst>
            </a:pPr>
            <a:r>
              <a:rPr b="0" lang="en-US" sz="207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Реализация надстройки над SQLAlchemy Core</a:t>
            </a:r>
            <a:endParaRPr b="0" lang="en-US" sz="20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1" name="Google Shape;142;p31" descr=""/>
          <p:cNvPicPr/>
          <p:nvPr/>
        </p:nvPicPr>
        <p:blipFill>
          <a:blip r:embed="rId1"/>
          <a:stretch/>
        </p:blipFill>
        <p:spPr>
          <a:xfrm>
            <a:off x="902160" y="2806560"/>
            <a:ext cx="2154240" cy="1244520"/>
          </a:xfrm>
          <a:prstGeom prst="rect">
            <a:avLst/>
          </a:prstGeom>
          <a:ln w="0">
            <a:noFill/>
          </a:ln>
        </p:spPr>
      </p:pic>
      <p:sp>
        <p:nvSpPr>
          <p:cNvPr id="92" name="Google Shape;143;p31"/>
          <p:cNvSpPr/>
          <p:nvPr/>
        </p:nvSpPr>
        <p:spPr>
          <a:xfrm>
            <a:off x="1211400" y="5383080"/>
            <a:ext cx="1535760" cy="39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Структура пакета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3" name="Google Shape;144;p31" descr=""/>
          <p:cNvPicPr/>
          <p:nvPr/>
        </p:nvPicPr>
        <p:blipFill>
          <a:blip r:embed="rId2"/>
          <a:stretch/>
        </p:blipFill>
        <p:spPr>
          <a:xfrm>
            <a:off x="3675960" y="2774880"/>
            <a:ext cx="3393360" cy="1307520"/>
          </a:xfrm>
          <a:prstGeom prst="rect">
            <a:avLst/>
          </a:prstGeom>
          <a:ln w="0">
            <a:noFill/>
          </a:ln>
        </p:spPr>
      </p:pic>
      <p:sp>
        <p:nvSpPr>
          <p:cNvPr id="94" name="Google Shape;145;p31"/>
          <p:cNvSpPr/>
          <p:nvPr/>
        </p:nvSpPr>
        <p:spPr>
          <a:xfrm>
            <a:off x="4795560" y="5383080"/>
            <a:ext cx="1154520" cy="39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Конструктор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5" name="Google Shape;146;p31" descr=""/>
          <p:cNvPicPr/>
          <p:nvPr/>
        </p:nvPicPr>
        <p:blipFill>
          <a:blip r:embed="rId3"/>
          <a:stretch/>
        </p:blipFill>
        <p:spPr>
          <a:xfrm>
            <a:off x="7426800" y="1777680"/>
            <a:ext cx="3466440" cy="866160"/>
          </a:xfrm>
          <a:prstGeom prst="rect">
            <a:avLst/>
          </a:prstGeom>
          <a:ln w="0">
            <a:noFill/>
          </a:ln>
        </p:spPr>
      </p:pic>
      <p:pic>
        <p:nvPicPr>
          <p:cNvPr id="96" name="Google Shape;147;p31" descr=""/>
          <p:cNvPicPr/>
          <p:nvPr/>
        </p:nvPicPr>
        <p:blipFill>
          <a:blip r:embed="rId4"/>
          <a:stretch/>
        </p:blipFill>
        <p:spPr>
          <a:xfrm>
            <a:off x="7426800" y="3054240"/>
            <a:ext cx="4606920" cy="1918440"/>
          </a:xfrm>
          <a:prstGeom prst="rect">
            <a:avLst/>
          </a:prstGeom>
          <a:ln w="0">
            <a:noFill/>
          </a:ln>
        </p:spPr>
      </p:pic>
      <p:sp>
        <p:nvSpPr>
          <p:cNvPr id="97" name="Google Shape;148;p31"/>
          <p:cNvSpPr/>
          <p:nvPr/>
        </p:nvSpPr>
        <p:spPr>
          <a:xfrm>
            <a:off x="8570160" y="5383080"/>
            <a:ext cx="2319840" cy="39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Пример реализации запроса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153;p32"/>
          <p:cNvSpPr/>
          <p:nvPr/>
        </p:nvSpPr>
        <p:spPr>
          <a:xfrm>
            <a:off x="3277440" y="42480"/>
            <a:ext cx="87562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90000"/>
              </a:lnSpc>
              <a:tabLst>
                <a:tab algn="l" pos="0"/>
              </a:tabLst>
            </a:pPr>
            <a:r>
              <a:rPr b="0" lang="en-US" sz="207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Реализация надстройки над SQLAlchemy Core</a:t>
            </a:r>
            <a:endParaRPr b="0" lang="en-US" sz="2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Google Shape;154;p32"/>
          <p:cNvSpPr/>
          <p:nvPr/>
        </p:nvSpPr>
        <p:spPr>
          <a:xfrm>
            <a:off x="4724280" y="5541840"/>
            <a:ext cx="2742840" cy="39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Примеры составленных запросов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Google Shape;155;p32"/>
          <p:cNvSpPr/>
          <p:nvPr/>
        </p:nvSpPr>
        <p:spPr>
          <a:xfrm>
            <a:off x="0" y="0"/>
            <a:ext cx="2999160" cy="3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01" name="Google Shape;156;p32" descr=""/>
          <p:cNvPicPr/>
          <p:nvPr/>
        </p:nvPicPr>
        <p:blipFill>
          <a:blip r:embed="rId1"/>
          <a:stretch/>
        </p:blipFill>
        <p:spPr>
          <a:xfrm>
            <a:off x="1645200" y="2347920"/>
            <a:ext cx="3656880" cy="2161440"/>
          </a:xfrm>
          <a:prstGeom prst="rect">
            <a:avLst/>
          </a:prstGeom>
          <a:ln w="0">
            <a:noFill/>
          </a:ln>
        </p:spPr>
      </p:pic>
      <p:pic>
        <p:nvPicPr>
          <p:cNvPr id="102" name="Google Shape;157;p32" descr=""/>
          <p:cNvPicPr/>
          <p:nvPr/>
        </p:nvPicPr>
        <p:blipFill>
          <a:blip r:embed="rId2"/>
          <a:stretch/>
        </p:blipFill>
        <p:spPr>
          <a:xfrm>
            <a:off x="6658920" y="1752480"/>
            <a:ext cx="3590280" cy="3351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62;p33"/>
          <p:cNvSpPr/>
          <p:nvPr/>
        </p:nvSpPr>
        <p:spPr>
          <a:xfrm>
            <a:off x="3277440" y="42480"/>
            <a:ext cx="87562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90000"/>
              </a:lnSpc>
              <a:tabLst>
                <a:tab algn="l" pos="0"/>
              </a:tabLst>
            </a:pPr>
            <a:r>
              <a:rPr b="0" lang="en-US" sz="207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Работа с изображениями и Dropbox API</a:t>
            </a:r>
            <a:endParaRPr b="0" lang="en-US" sz="20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4" name="Google Shape;163;p33" descr=""/>
          <p:cNvPicPr/>
          <p:nvPr/>
        </p:nvPicPr>
        <p:blipFill>
          <a:blip r:embed="rId1"/>
          <a:stretch/>
        </p:blipFill>
        <p:spPr>
          <a:xfrm>
            <a:off x="124560" y="2760840"/>
            <a:ext cx="7134120" cy="1335600"/>
          </a:xfrm>
          <a:prstGeom prst="rect">
            <a:avLst/>
          </a:prstGeom>
          <a:ln w="0">
            <a:noFill/>
          </a:ln>
        </p:spPr>
      </p:pic>
      <p:pic>
        <p:nvPicPr>
          <p:cNvPr id="105" name="Google Shape;164;p33" descr=""/>
          <p:cNvPicPr/>
          <p:nvPr/>
        </p:nvPicPr>
        <p:blipFill>
          <a:blip r:embed="rId2"/>
          <a:stretch/>
        </p:blipFill>
        <p:spPr>
          <a:xfrm>
            <a:off x="7259400" y="1940400"/>
            <a:ext cx="4932000" cy="2873160"/>
          </a:xfrm>
          <a:prstGeom prst="rect">
            <a:avLst/>
          </a:prstGeom>
          <a:ln w="0">
            <a:noFill/>
          </a:ln>
        </p:spPr>
      </p:pic>
      <p:sp>
        <p:nvSpPr>
          <p:cNvPr id="106" name="Google Shape;165;p33"/>
          <p:cNvSpPr/>
          <p:nvPr/>
        </p:nvSpPr>
        <p:spPr>
          <a:xfrm>
            <a:off x="8402040" y="5395320"/>
            <a:ext cx="2646360" cy="39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Загрузка изображения из облака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Google Shape;166;p33"/>
          <p:cNvSpPr/>
          <p:nvPr/>
        </p:nvSpPr>
        <p:spPr>
          <a:xfrm>
            <a:off x="2551680" y="5395320"/>
            <a:ext cx="2279160" cy="39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Получение ключа доступа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71;p34"/>
          <p:cNvSpPr/>
          <p:nvPr/>
        </p:nvSpPr>
        <p:spPr>
          <a:xfrm>
            <a:off x="3340440" y="195840"/>
            <a:ext cx="8667360" cy="46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r">
              <a:lnSpc>
                <a:spcPct val="90000"/>
              </a:lnSpc>
              <a:tabLst>
                <a:tab algn="l" pos="0"/>
              </a:tabLst>
            </a:pPr>
            <a:r>
              <a:rPr b="0" lang="en-US" sz="2070" spc="-1" strike="noStrike">
                <a:solidFill>
                  <a:schemeClr val="lt1"/>
                </a:solidFill>
                <a:latin typeface="Times New Roman"/>
                <a:ea typeface="Times New Roman"/>
              </a:rPr>
              <a:t>Разработанное приложение</a:t>
            </a:r>
            <a:endParaRPr b="0" lang="en-US" sz="20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9" name="Google Shape;172;p34" descr=""/>
          <p:cNvPicPr/>
          <p:nvPr/>
        </p:nvPicPr>
        <p:blipFill>
          <a:blip r:embed="rId1"/>
          <a:stretch/>
        </p:blipFill>
        <p:spPr>
          <a:xfrm>
            <a:off x="1659600" y="1369440"/>
            <a:ext cx="8871840" cy="691920"/>
          </a:xfrm>
          <a:prstGeom prst="rect">
            <a:avLst/>
          </a:prstGeom>
          <a:ln w="0">
            <a:noFill/>
          </a:ln>
        </p:spPr>
      </p:pic>
      <p:pic>
        <p:nvPicPr>
          <p:cNvPr id="110" name="Google Shape;173;p34" descr=""/>
          <p:cNvPicPr/>
          <p:nvPr/>
        </p:nvPicPr>
        <p:blipFill>
          <a:blip r:embed="rId2"/>
          <a:stretch/>
        </p:blipFill>
        <p:spPr>
          <a:xfrm>
            <a:off x="1659600" y="3697920"/>
            <a:ext cx="8871840" cy="691920"/>
          </a:xfrm>
          <a:prstGeom prst="rect">
            <a:avLst/>
          </a:prstGeom>
          <a:ln w="0">
            <a:noFill/>
          </a:ln>
        </p:spPr>
      </p:pic>
      <p:sp>
        <p:nvSpPr>
          <p:cNvPr id="111" name="Google Shape;174;p34"/>
          <p:cNvSpPr/>
          <p:nvPr/>
        </p:nvSpPr>
        <p:spPr>
          <a:xfrm>
            <a:off x="5620320" y="4601520"/>
            <a:ext cx="95076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Рисунок 3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Google Shape;175;p34"/>
          <p:cNvSpPr/>
          <p:nvPr/>
        </p:nvSpPr>
        <p:spPr>
          <a:xfrm>
            <a:off x="5620320" y="2253240"/>
            <a:ext cx="95076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Рисунок 2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80;p35"/>
          <p:cNvSpPr/>
          <p:nvPr/>
        </p:nvSpPr>
        <p:spPr>
          <a:xfrm>
            <a:off x="3340440" y="195840"/>
            <a:ext cx="8667360" cy="46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r">
              <a:lnSpc>
                <a:spcPct val="90000"/>
              </a:lnSpc>
              <a:tabLst>
                <a:tab algn="l" pos="0"/>
              </a:tabLst>
            </a:pPr>
            <a:r>
              <a:rPr b="0" lang="en-US" sz="2070" spc="-1" strike="noStrike">
                <a:solidFill>
                  <a:schemeClr val="lt1"/>
                </a:solidFill>
                <a:latin typeface="Times New Roman"/>
                <a:ea typeface="Times New Roman"/>
              </a:rPr>
              <a:t>Разработанное приложение</a:t>
            </a:r>
            <a:endParaRPr b="0" lang="en-US" sz="20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4" name="Google Shape;181;p35" descr=""/>
          <p:cNvPicPr/>
          <p:nvPr/>
        </p:nvPicPr>
        <p:blipFill>
          <a:blip r:embed="rId1"/>
          <a:stretch/>
        </p:blipFill>
        <p:spPr>
          <a:xfrm>
            <a:off x="192600" y="2054520"/>
            <a:ext cx="6388200" cy="2747880"/>
          </a:xfrm>
          <a:prstGeom prst="rect">
            <a:avLst/>
          </a:prstGeom>
          <a:ln w="0">
            <a:noFill/>
          </a:ln>
        </p:spPr>
      </p:pic>
      <p:pic>
        <p:nvPicPr>
          <p:cNvPr id="115" name="Google Shape;182;p35" descr=""/>
          <p:cNvPicPr/>
          <p:nvPr/>
        </p:nvPicPr>
        <p:blipFill>
          <a:blip r:embed="rId2"/>
          <a:stretch/>
        </p:blipFill>
        <p:spPr>
          <a:xfrm>
            <a:off x="6974640" y="2015280"/>
            <a:ext cx="5079600" cy="2826360"/>
          </a:xfrm>
          <a:prstGeom prst="rect">
            <a:avLst/>
          </a:prstGeom>
          <a:ln w="0">
            <a:noFill/>
          </a:ln>
        </p:spPr>
      </p:pic>
      <p:sp>
        <p:nvSpPr>
          <p:cNvPr id="116" name="Google Shape;183;p35"/>
          <p:cNvSpPr/>
          <p:nvPr/>
        </p:nvSpPr>
        <p:spPr>
          <a:xfrm>
            <a:off x="2911320" y="5080320"/>
            <a:ext cx="95076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Рисунок 4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Google Shape;184;p35"/>
          <p:cNvSpPr/>
          <p:nvPr/>
        </p:nvSpPr>
        <p:spPr>
          <a:xfrm>
            <a:off x="9039240" y="5080320"/>
            <a:ext cx="95076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Рисунок 5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Application>LibreOffice/7.5.2.2$Linux_X86_64 LibreOffice_project/50$Build-2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2023-05-19T00:11:35Z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